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Comfortaa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regular.fntdata"/><Relationship Id="rId43" Type="http://schemas.openxmlformats.org/officeDocument/2006/relationships/slide" Target="slides/slide37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Comfortaa-bold.fntdata"/><Relationship Id="rId12" Type="http://schemas.openxmlformats.org/officeDocument/2006/relationships/slide" Target="slides/slide6.xml"/><Relationship Id="rId56" Type="http://schemas.openxmlformats.org/officeDocument/2006/relationships/font" Target="fonts/Comforta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ordstream.com/blog/ws/2017/07/28/machine-learning-applications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fccdc2f8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fccdc2f8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fccdc2f82_0_4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fccdc2f82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5ebf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5ebf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fccdc2f82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fccdc2f82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fccdc2f82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fccdc2f82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fccdc2f82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fccdc2f82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065ebfb6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065ebfb6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065ebfb6b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065ebfb6b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065ebfb6b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065ebfb6b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065ebfb6b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065ebfb6b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065ebfb6b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065ebfb6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fccdc2f82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fccdc2f82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https://www.wordstream.com/blog/ws/2017/07/28/machine-learning-applications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fd80ee5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fd80ee5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fd80ee52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4fd80ee5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0120249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0120249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01202498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0120249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01202498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0120249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01202498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501202498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01202498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0120249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01202498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0120249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01202498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01202498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0120249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0120249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fccdc2f8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fccdc2f8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01202498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501202498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01202498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01202498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01202498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01202498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501202498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501202498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01202498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01202498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01202498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01202498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012024981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01202498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012024981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012024981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65ebfb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65ebfb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065ebfb6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065ebfb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fccdc2f82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fccdc2f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fccdc2f82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fccdc2f82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ccdc2f82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ccdc2f82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fccdc2f82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fccdc2f8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721425" y="2838935"/>
            <a:ext cx="521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/>
        </p:txBody>
      </p:sp>
      <p:sp>
        <p:nvSpPr>
          <p:cNvPr id="87" name="Google Shape;87;p14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5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102" name="Google Shape;102;p1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97ABBC"/>
                </a:solidFill>
              </a:rPr>
              <a:t>“</a:t>
            </a:r>
            <a:endParaRPr b="1" sz="9600">
              <a:solidFill>
                <a:srgbClr val="97ABBC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1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8" name="Google Shape;128;p19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9" name="Google Shape;129;p19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0" name="Google Shape;130;p1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/>
        </p:txBody>
      </p:sp>
      <p:sp>
        <p:nvSpPr>
          <p:cNvPr id="144" name="Google Shape;144;p2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2185C5"/>
                </a:solidFill>
              </a:defRPr>
            </a:lvl1pPr>
            <a:lvl2pPr lvl="1" rtl="0">
              <a:buNone/>
              <a:defRPr>
                <a:solidFill>
                  <a:srgbClr val="2185C5"/>
                </a:solidFill>
              </a:defRPr>
            </a:lvl2pPr>
            <a:lvl3pPr lvl="2" rtl="0">
              <a:buNone/>
              <a:defRPr>
                <a:solidFill>
                  <a:srgbClr val="2185C5"/>
                </a:solidFill>
              </a:defRPr>
            </a:lvl3pPr>
            <a:lvl4pPr lvl="3" rtl="0">
              <a:buNone/>
              <a:defRPr>
                <a:solidFill>
                  <a:srgbClr val="2185C5"/>
                </a:solidFill>
              </a:defRPr>
            </a:lvl4pPr>
            <a:lvl5pPr lvl="4" rtl="0">
              <a:buNone/>
              <a:defRPr>
                <a:solidFill>
                  <a:srgbClr val="2185C5"/>
                </a:solidFill>
              </a:defRPr>
            </a:lvl5pPr>
            <a:lvl6pPr lvl="5" rtl="0">
              <a:buNone/>
              <a:defRPr>
                <a:solidFill>
                  <a:srgbClr val="2185C5"/>
                </a:solidFill>
              </a:defRPr>
            </a:lvl6pPr>
            <a:lvl7pPr lvl="6" rtl="0">
              <a:buNone/>
              <a:defRPr>
                <a:solidFill>
                  <a:srgbClr val="2185C5"/>
                </a:solidFill>
              </a:defRPr>
            </a:lvl7pPr>
            <a:lvl8pPr lvl="7" rtl="0">
              <a:buNone/>
              <a:defRPr>
                <a:solidFill>
                  <a:srgbClr val="2185C5"/>
                </a:solidFill>
              </a:defRPr>
            </a:lvl8pPr>
            <a:lvl9pPr lvl="8" rtl="0">
              <a:buNone/>
              <a:defRPr>
                <a:solidFill>
                  <a:srgbClr val="2185C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 background">
  <p:cSld name="BLANK_1">
    <p:bg>
      <p:bgPr>
        <a:solidFill>
          <a:srgbClr val="2185C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2" name="Google Shape;172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0" name="Google Shape;180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▷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9">
  <p:cSld name="AUTOLAYOUT_16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185350" y="632025"/>
            <a:ext cx="2683200" cy="370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▷"/>
              <a:defRPr sz="1600">
                <a:solidFill>
                  <a:srgbClr val="FFFFFF"/>
                </a:solidFill>
              </a:defRPr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1400">
                <a:solidFill>
                  <a:srgbClr val="FFFFFF"/>
                </a:solidFill>
              </a:defRPr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1400">
                <a:solidFill>
                  <a:srgbClr val="FFFFFF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400">
                <a:solidFill>
                  <a:srgbClr val="FFFFFF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400">
                <a:solidFill>
                  <a:srgbClr val="FFFFFF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400">
                <a:solidFill>
                  <a:srgbClr val="FFFFFF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400">
                <a:solidFill>
                  <a:srgbClr val="FFFFFF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400">
                <a:solidFill>
                  <a:srgbClr val="FFFFFF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Introduction to </a:t>
            </a:r>
            <a:endParaRPr sz="3600">
              <a:solidFill>
                <a:srgbClr val="F2025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Machine Learning</a:t>
            </a: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900" y="78325"/>
            <a:ext cx="5463874" cy="23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Problems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1522175" y="2273319"/>
            <a:ext cx="2491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Classification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Supervised</a:t>
            </a:r>
            <a:endParaRPr/>
          </a:p>
        </p:txBody>
      </p:sp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VM-line"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275" y="1205540"/>
            <a:ext cx="1437731" cy="107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4865100" y="2234353"/>
            <a:ext cx="2491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Regression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Supervised</a:t>
            </a:r>
            <a:endParaRPr/>
          </a:p>
        </p:txBody>
      </p:sp>
      <p:pic>
        <p:nvPicPr>
          <p:cNvPr descr="linear_regression.jpg" id="277" name="Google Shape;277;p37"/>
          <p:cNvPicPr preferRelativeResize="0"/>
          <p:nvPr/>
        </p:nvPicPr>
        <p:blipFill rotWithShape="1">
          <a:blip r:embed="rId4">
            <a:alphaModFix/>
          </a:blip>
          <a:srcRect b="0" l="7139" r="7148" t="0"/>
          <a:stretch/>
        </p:blipFill>
        <p:spPr>
          <a:xfrm>
            <a:off x="5152200" y="1205540"/>
            <a:ext cx="1916975" cy="107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1522175" y="4056879"/>
            <a:ext cx="2491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Clustering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Unsupervised</a:t>
            </a:r>
            <a:endParaRPr/>
          </a:p>
        </p:txBody>
      </p:sp>
      <p:pic>
        <p:nvPicPr>
          <p:cNvPr descr="eigenvector14b.png" id="279" name="Google Shape;279;p37"/>
          <p:cNvPicPr preferRelativeResize="0"/>
          <p:nvPr/>
        </p:nvPicPr>
        <p:blipFill rotWithShape="1">
          <a:blip r:embed="rId5">
            <a:alphaModFix/>
          </a:blip>
          <a:srcRect b="670" l="0" r="0" t="670"/>
          <a:stretch/>
        </p:blipFill>
        <p:spPr>
          <a:xfrm>
            <a:off x="1809275" y="2950134"/>
            <a:ext cx="1437731" cy="107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4895913" y="4056879"/>
            <a:ext cx="2491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Anomaly Detection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Unsupervised</a:t>
            </a:r>
            <a:endParaRPr/>
          </a:p>
        </p:txBody>
      </p:sp>
      <p:pic>
        <p:nvPicPr>
          <p:cNvPr descr="simple_anomaly.jpg" id="281" name="Google Shape;28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2975" y="2950125"/>
            <a:ext cx="1692844" cy="107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50" y="61475"/>
            <a:ext cx="67645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Supervised Learning</a:t>
            </a: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Linear Regression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1076" r="1085" t="0"/>
          <a:stretch/>
        </p:blipFill>
        <p:spPr>
          <a:xfrm>
            <a:off x="3213438" y="1764521"/>
            <a:ext cx="1753175" cy="179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00" y="1500226"/>
            <a:ext cx="1753175" cy="13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 rotWithShape="1">
          <a:blip r:embed="rId5">
            <a:alphaModFix/>
          </a:blip>
          <a:srcRect b="13566" l="0" r="0" t="13573"/>
          <a:stretch/>
        </p:blipFill>
        <p:spPr>
          <a:xfrm>
            <a:off x="5150875" y="605400"/>
            <a:ext cx="3846775" cy="3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857288" y="2806325"/>
            <a:ext cx="1302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70000 $</a:t>
            </a:r>
            <a:endParaRPr sz="1800"/>
          </a:p>
        </p:txBody>
      </p:sp>
      <p:sp>
        <p:nvSpPr>
          <p:cNvPr id="303" name="Google Shape;303;p40"/>
          <p:cNvSpPr txBox="1"/>
          <p:nvPr/>
        </p:nvSpPr>
        <p:spPr>
          <a:xfrm>
            <a:off x="6100038" y="3236250"/>
            <a:ext cx="186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210000 $</a:t>
            </a:r>
            <a:endParaRPr sz="1800"/>
          </a:p>
        </p:txBody>
      </p:sp>
      <p:sp>
        <p:nvSpPr>
          <p:cNvPr id="304" name="Google Shape;304;p40"/>
          <p:cNvSpPr txBox="1"/>
          <p:nvPr/>
        </p:nvSpPr>
        <p:spPr>
          <a:xfrm>
            <a:off x="3567875" y="3635875"/>
            <a:ext cx="104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</a:rPr>
              <a:t>?</a:t>
            </a:r>
            <a:endParaRPr b="1" sz="3000">
              <a:solidFill>
                <a:srgbClr val="E06666"/>
              </a:solidFill>
            </a:endParaRPr>
          </a:p>
        </p:txBody>
      </p:sp>
      <p:sp>
        <p:nvSpPr>
          <p:cNvPr id="305" name="Google Shape;305;p4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Houses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1"/>
          <p:cNvPicPr preferRelativeResize="0"/>
          <p:nvPr/>
        </p:nvPicPr>
        <p:blipFill rotWithShape="1">
          <a:blip r:embed="rId3">
            <a:alphaModFix/>
          </a:blip>
          <a:srcRect b="14416" l="0" r="0" t="14423"/>
          <a:stretch/>
        </p:blipFill>
        <p:spPr>
          <a:xfrm>
            <a:off x="3931275" y="3971697"/>
            <a:ext cx="631650" cy="55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925" y="4013300"/>
            <a:ext cx="670200" cy="49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5">
            <a:alphaModFix/>
          </a:blip>
          <a:srcRect b="21885" l="0" r="0" t="13572"/>
          <a:stretch/>
        </p:blipFill>
        <p:spPr>
          <a:xfrm>
            <a:off x="6658888" y="3958400"/>
            <a:ext cx="1044175" cy="67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41"/>
          <p:cNvCxnSpPr/>
          <p:nvPr/>
        </p:nvCxnSpPr>
        <p:spPr>
          <a:xfrm>
            <a:off x="627300" y="4568875"/>
            <a:ext cx="7889400" cy="0"/>
          </a:xfrm>
          <a:prstGeom prst="straightConnector1">
            <a:avLst/>
          </a:prstGeom>
          <a:noFill/>
          <a:ln cap="flat" cmpd="sng" w="7620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41"/>
          <p:cNvCxnSpPr/>
          <p:nvPr/>
        </p:nvCxnSpPr>
        <p:spPr>
          <a:xfrm rot="10800000">
            <a:off x="691775" y="445025"/>
            <a:ext cx="0" cy="4125000"/>
          </a:xfrm>
          <a:prstGeom prst="straightConnector1">
            <a:avLst/>
          </a:prstGeom>
          <a:noFill/>
          <a:ln cap="flat" cmpd="sng" w="7620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1"/>
          <p:cNvSpPr txBox="1"/>
          <p:nvPr/>
        </p:nvSpPr>
        <p:spPr>
          <a:xfrm>
            <a:off x="118125" y="3456750"/>
            <a:ext cx="464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5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118125" y="1611450"/>
            <a:ext cx="53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20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81525" y="2801900"/>
            <a:ext cx="53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10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118125" y="2177725"/>
            <a:ext cx="4641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15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118125" y="956600"/>
            <a:ext cx="537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25</a:t>
            </a:r>
            <a:endParaRPr sz="1800">
              <a:solidFill>
                <a:srgbClr val="B7B7B7"/>
              </a:solidFill>
            </a:endParaRPr>
          </a:p>
        </p:txBody>
      </p:sp>
      <p:cxnSp>
        <p:nvCxnSpPr>
          <p:cNvPr id="320" name="Google Shape;320;p41"/>
          <p:cNvCxnSpPr/>
          <p:nvPr/>
        </p:nvCxnSpPr>
        <p:spPr>
          <a:xfrm>
            <a:off x="801325" y="360907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41"/>
          <p:cNvCxnSpPr/>
          <p:nvPr/>
        </p:nvCxnSpPr>
        <p:spPr>
          <a:xfrm>
            <a:off x="764725" y="3007550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41"/>
          <p:cNvCxnSpPr/>
          <p:nvPr/>
        </p:nvCxnSpPr>
        <p:spPr>
          <a:xfrm>
            <a:off x="801325" y="2379875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41"/>
          <p:cNvCxnSpPr/>
          <p:nvPr/>
        </p:nvCxnSpPr>
        <p:spPr>
          <a:xfrm>
            <a:off x="801325" y="1823250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41"/>
          <p:cNvCxnSpPr/>
          <p:nvPr/>
        </p:nvCxnSpPr>
        <p:spPr>
          <a:xfrm>
            <a:off x="801325" y="1189300"/>
            <a:ext cx="7390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41"/>
          <p:cNvSpPr/>
          <p:nvPr/>
        </p:nvSpPr>
        <p:spPr>
          <a:xfrm>
            <a:off x="1392250" y="33286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/>
          <p:nvPr/>
        </p:nvSpPr>
        <p:spPr>
          <a:xfrm>
            <a:off x="7122913" y="16347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1"/>
          <p:cNvSpPr/>
          <p:nvPr/>
        </p:nvSpPr>
        <p:spPr>
          <a:xfrm>
            <a:off x="5233700" y="2177725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/>
          <p:nvPr/>
        </p:nvSpPr>
        <p:spPr>
          <a:xfrm>
            <a:off x="3280350" y="2930425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2483400" y="28816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4019650" y="24017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/>
          <p:nvPr/>
        </p:nvSpPr>
        <p:spPr>
          <a:xfrm>
            <a:off x="5435350" y="2687950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>
            <a:off x="6064750" y="1356438"/>
            <a:ext cx="116100" cy="128100"/>
          </a:xfrm>
          <a:prstGeom prst="flowChartConnector">
            <a:avLst/>
          </a:prstGeom>
          <a:solidFill>
            <a:srgbClr val="4A86E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41"/>
          <p:cNvCxnSpPr>
            <a:stCxn id="325" idx="4"/>
          </p:cNvCxnSpPr>
          <p:nvPr/>
        </p:nvCxnSpPr>
        <p:spPr>
          <a:xfrm>
            <a:off x="1450300" y="3456750"/>
            <a:ext cx="11100" cy="10371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34" name="Google Shape;334;p41"/>
          <p:cNvCxnSpPr>
            <a:stCxn id="326" idx="4"/>
            <a:endCxn id="312" idx="2"/>
          </p:cNvCxnSpPr>
          <p:nvPr/>
        </p:nvCxnSpPr>
        <p:spPr>
          <a:xfrm>
            <a:off x="7180963" y="1762850"/>
            <a:ext cx="0" cy="28695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35" name="Google Shape;335;p41"/>
          <p:cNvCxnSpPr>
            <a:endCxn id="325" idx="2"/>
          </p:cNvCxnSpPr>
          <p:nvPr/>
        </p:nvCxnSpPr>
        <p:spPr>
          <a:xfrm>
            <a:off x="722050" y="3390900"/>
            <a:ext cx="670200" cy="1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36" name="Google Shape;336;p41"/>
          <p:cNvCxnSpPr/>
          <p:nvPr/>
        </p:nvCxnSpPr>
        <p:spPr>
          <a:xfrm>
            <a:off x="734710" y="1675722"/>
            <a:ext cx="6345300" cy="156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37" name="Google Shape;337;p41"/>
          <p:cNvCxnSpPr/>
          <p:nvPr/>
        </p:nvCxnSpPr>
        <p:spPr>
          <a:xfrm flipH="1" rot="10800000">
            <a:off x="889500" y="1354125"/>
            <a:ext cx="7438200" cy="2204400"/>
          </a:xfrm>
          <a:prstGeom prst="straightConnector1">
            <a:avLst/>
          </a:prstGeom>
          <a:noFill/>
          <a:ln cap="flat" cmpd="sng" w="38100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1"/>
          <p:cNvCxnSpPr>
            <a:endCxn id="310" idx="2"/>
          </p:cNvCxnSpPr>
          <p:nvPr/>
        </p:nvCxnSpPr>
        <p:spPr>
          <a:xfrm>
            <a:off x="4244400" y="2629475"/>
            <a:ext cx="2700" cy="1896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339" name="Google Shape;339;p41"/>
          <p:cNvCxnSpPr/>
          <p:nvPr/>
        </p:nvCxnSpPr>
        <p:spPr>
          <a:xfrm flipH="1" rot="10800000">
            <a:off x="691775" y="2563038"/>
            <a:ext cx="3648300" cy="25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sp>
        <p:nvSpPr>
          <p:cNvPr id="340" name="Google Shape;340;p41"/>
          <p:cNvSpPr txBox="1"/>
          <p:nvPr/>
        </p:nvSpPr>
        <p:spPr>
          <a:xfrm>
            <a:off x="311700" y="2429795"/>
            <a:ext cx="5373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4125"/>
                </a:solidFill>
              </a:rPr>
              <a:t>13</a:t>
            </a:r>
            <a:endParaRPr b="1">
              <a:solidFill>
                <a:srgbClr val="CC412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Supervised Learning</a:t>
            </a: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Classification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50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0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75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650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725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1941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23600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319656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800" y="3614812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875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2778312"/>
            <a:ext cx="475074" cy="4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77480"/>
                </a:solidFill>
              </a:rPr>
              <a:t>Mail Spam/not Spam Example</a:t>
            </a:r>
            <a:endParaRPr>
              <a:solidFill>
                <a:srgbClr val="677480"/>
              </a:solidFill>
            </a:endParaRPr>
          </a:p>
        </p:txBody>
      </p:sp>
      <p:sp>
        <p:nvSpPr>
          <p:cNvPr id="428" name="Google Shape;42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77480"/>
                </a:solidFill>
              </a:rPr>
              <a:t>Detecting Spam Email</a:t>
            </a:r>
            <a:endParaRPr sz="3000">
              <a:solidFill>
                <a:srgbClr val="677480"/>
              </a:solidFill>
            </a:endParaRPr>
          </a:p>
        </p:txBody>
      </p:sp>
      <p:pic>
        <p:nvPicPr>
          <p:cNvPr id="434" name="Google Shape;4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075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194185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236010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277835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319660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3614850"/>
            <a:ext cx="475074" cy="4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 txBox="1"/>
          <p:nvPr/>
        </p:nvSpPr>
        <p:spPr>
          <a:xfrm>
            <a:off x="1289325" y="1555300"/>
            <a:ext cx="88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Spam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4951300" y="1555300"/>
            <a:ext cx="173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Non-Spam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511" name="Google Shape;5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150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1941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23600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27783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319658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25" y="3614837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60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675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1941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23600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27783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319657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750" y="3614825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194185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236010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277835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3196600"/>
            <a:ext cx="475074" cy="4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825" y="3614850"/>
            <a:ext cx="475074" cy="4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5"/>
          <p:cNvSpPr txBox="1"/>
          <p:nvPr/>
        </p:nvSpPr>
        <p:spPr>
          <a:xfrm>
            <a:off x="1289325" y="1555300"/>
            <a:ext cx="88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Spam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76" name="Google Shape;576;p45"/>
          <p:cNvSpPr txBox="1"/>
          <p:nvPr/>
        </p:nvSpPr>
        <p:spPr>
          <a:xfrm>
            <a:off x="4951300" y="1555300"/>
            <a:ext cx="173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Non-Spam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577" name="Google Shape;5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825" y="1223600"/>
            <a:ext cx="475075" cy="4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5"/>
          <p:cNvSpPr txBox="1"/>
          <p:nvPr/>
        </p:nvSpPr>
        <p:spPr>
          <a:xfrm>
            <a:off x="2942950" y="1223475"/>
            <a:ext cx="1247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77480"/>
                </a:solidFill>
              </a:rPr>
              <a:t>“cheap”</a:t>
            </a:r>
            <a:endParaRPr b="1" sz="1600">
              <a:solidFill>
                <a:srgbClr val="677480"/>
              </a:solidFill>
            </a:endParaRPr>
          </a:p>
        </p:txBody>
      </p:sp>
      <p:pic>
        <p:nvPicPr>
          <p:cNvPr id="579" name="Google Shape;5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19825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24143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284604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327779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650" y="370953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19825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24143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28460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32778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450" y="370954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19825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24143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28460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32778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0" y="370954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19825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24143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28460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32778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50" y="370954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19825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24143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28460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327780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3709547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77480"/>
                </a:solidFill>
              </a:rPr>
              <a:t>Detecting Spam Email</a:t>
            </a:r>
            <a:endParaRPr sz="3000">
              <a:solidFill>
                <a:srgbClr val="67748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205189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248364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29153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33471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0" y="3778872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6"/>
          <p:cNvSpPr txBox="1"/>
          <p:nvPr/>
        </p:nvSpPr>
        <p:spPr>
          <a:xfrm>
            <a:off x="3325963" y="1617088"/>
            <a:ext cx="88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Spam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15" name="Google Shape;615;p46"/>
          <p:cNvSpPr txBox="1"/>
          <p:nvPr/>
        </p:nvSpPr>
        <p:spPr>
          <a:xfrm>
            <a:off x="5034500" y="1651750"/>
            <a:ext cx="173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Non-Spam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616" name="Google Shape;6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75" y="2011225"/>
            <a:ext cx="475075" cy="4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6"/>
          <p:cNvSpPr txBox="1"/>
          <p:nvPr/>
        </p:nvSpPr>
        <p:spPr>
          <a:xfrm>
            <a:off x="1131100" y="2011100"/>
            <a:ext cx="1247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77480"/>
                </a:solidFill>
              </a:rPr>
              <a:t>“cheap”</a:t>
            </a:r>
            <a:endParaRPr b="1" sz="1600">
              <a:solidFill>
                <a:srgbClr val="677480"/>
              </a:solidFill>
            </a:endParaRPr>
          </a:p>
        </p:txBody>
      </p:sp>
      <p:sp>
        <p:nvSpPr>
          <p:cNvPr id="618" name="Google Shape;618;p46"/>
          <p:cNvSpPr txBox="1"/>
          <p:nvPr/>
        </p:nvSpPr>
        <p:spPr>
          <a:xfrm>
            <a:off x="6402700" y="1797700"/>
            <a:ext cx="22677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77480"/>
                </a:solidFill>
              </a:rPr>
              <a:t>IF an email contain the word “</a:t>
            </a:r>
            <a:r>
              <a:rPr lang="en" sz="1500">
                <a:solidFill>
                  <a:srgbClr val="FF9715"/>
                </a:solidFill>
              </a:rPr>
              <a:t>cheap</a:t>
            </a:r>
            <a:r>
              <a:rPr lang="en" sz="1500">
                <a:solidFill>
                  <a:srgbClr val="677480"/>
                </a:solidFill>
              </a:rPr>
              <a:t>” , what is the probability of it being spam?</a:t>
            </a:r>
            <a:endParaRPr sz="1500">
              <a:solidFill>
                <a:srgbClr val="677480"/>
              </a:solidFill>
            </a:endParaRPr>
          </a:p>
        </p:txBody>
      </p:sp>
      <p:pic>
        <p:nvPicPr>
          <p:cNvPr id="619" name="Google Shape;6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20518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24836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29153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33471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75" y="377886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205189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248364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29153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33471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175" y="37788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205189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248364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29153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33471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75" y="3778872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205189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2483641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291538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334712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75" y="3778872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6"/>
          <p:cNvSpPr/>
          <p:nvPr/>
        </p:nvSpPr>
        <p:spPr>
          <a:xfrm rot="-5400000">
            <a:off x="3645025" y="3430788"/>
            <a:ext cx="249300" cy="1815000"/>
          </a:xfrm>
          <a:prstGeom prst="leftBrace">
            <a:avLst>
              <a:gd fmla="val 8333" name="adj1"/>
              <a:gd fmla="val 50763" name="adj2"/>
            </a:avLst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/>
          <p:nvPr/>
        </p:nvSpPr>
        <p:spPr>
          <a:xfrm rot="-5400000">
            <a:off x="5620650" y="4055525"/>
            <a:ext cx="249300" cy="559500"/>
          </a:xfrm>
          <a:prstGeom prst="leftBrace">
            <a:avLst>
              <a:gd fmla="val 8333" name="adj1"/>
              <a:gd fmla="val 50763" name="adj2"/>
            </a:avLst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3489925" y="4504136"/>
            <a:ext cx="559500" cy="537900"/>
          </a:xfrm>
          <a:prstGeom prst="ellipse">
            <a:avLst/>
          </a:prstGeom>
          <a:solidFill>
            <a:srgbClr val="F4CCCC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5465550" y="4498086"/>
            <a:ext cx="559500" cy="537900"/>
          </a:xfrm>
          <a:prstGeom prst="ellipse">
            <a:avLst/>
          </a:prstGeom>
          <a:solidFill>
            <a:srgbClr val="F4CCCC">
              <a:alpha val="7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3489925" y="4504136"/>
            <a:ext cx="559500" cy="537900"/>
          </a:xfrm>
          <a:prstGeom prst="ellipse">
            <a:avLst/>
          </a:prstGeom>
          <a:solidFill>
            <a:srgbClr val="F4CCCC">
              <a:alpha val="9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644" name="Google Shape;644;p46"/>
          <p:cNvSpPr/>
          <p:nvPr/>
        </p:nvSpPr>
        <p:spPr>
          <a:xfrm>
            <a:off x="5465550" y="4498086"/>
            <a:ext cx="559500" cy="537900"/>
          </a:xfrm>
          <a:prstGeom prst="ellipse">
            <a:avLst/>
          </a:prstGeom>
          <a:solidFill>
            <a:srgbClr val="F4CCCC">
              <a:alpha val="9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645" name="Google Shape;645;p46"/>
          <p:cNvSpPr txBox="1"/>
          <p:nvPr/>
        </p:nvSpPr>
        <p:spPr>
          <a:xfrm>
            <a:off x="6402700" y="3017550"/>
            <a:ext cx="22677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85C5"/>
                </a:solidFill>
              </a:rPr>
              <a:t>conclusion:</a:t>
            </a:r>
            <a:endParaRPr>
              <a:solidFill>
                <a:srgbClr val="2185C5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85C5"/>
                </a:solidFill>
              </a:rPr>
              <a:t>If an email contain the word “cheap” The probability of it being spam is 80 %</a:t>
            </a:r>
            <a:endParaRPr>
              <a:solidFill>
                <a:srgbClr val="2185C5"/>
              </a:solidFill>
            </a:endParaRPr>
          </a:p>
        </p:txBody>
      </p:sp>
      <p:sp>
        <p:nvSpPr>
          <p:cNvPr id="646" name="Google Shape;646;p4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77480"/>
                </a:solidFill>
              </a:rPr>
              <a:t>Detecting Spam Email</a:t>
            </a:r>
            <a:endParaRPr sz="3000">
              <a:solidFill>
                <a:srgbClr val="67748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4294967295"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875" y="1063388"/>
            <a:ext cx="5656029" cy="377531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2413371" y="4481075"/>
            <a:ext cx="43668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rgbClr val="2185C5"/>
                </a:solidFill>
              </a:rPr>
              <a:t> Pinterest – Improved Content Discovery</a:t>
            </a:r>
            <a:endParaRPr>
              <a:solidFill>
                <a:srgbClr val="2185C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Un</a:t>
            </a: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upervised Learning</a:t>
            </a:r>
            <a:r>
              <a:rPr lang="en">
                <a:solidFill>
                  <a:srgbClr val="2185C5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47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659" name="Google Shape;659;p48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1" name="Google Shape;6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1404950"/>
            <a:ext cx="6278146" cy="3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/>
          <p:cNvSpPr txBox="1"/>
          <p:nvPr>
            <p:ph type="ctrTitle"/>
          </p:nvPr>
        </p:nvSpPr>
        <p:spPr>
          <a:xfrm>
            <a:off x="349825" y="2935825"/>
            <a:ext cx="76956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0253"/>
                </a:solidFill>
                <a:latin typeface="Comfortaa"/>
                <a:ea typeface="Comfortaa"/>
                <a:cs typeface="Comfortaa"/>
                <a:sym typeface="Comfortaa"/>
              </a:rPr>
              <a:t>Linear Regression</a:t>
            </a:r>
            <a:endParaRPr>
              <a:solidFill>
                <a:srgbClr val="2185C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7" name="Google Shape;667;p49"/>
          <p:cNvSpPr txBox="1"/>
          <p:nvPr/>
        </p:nvSpPr>
        <p:spPr>
          <a:xfrm>
            <a:off x="259775" y="1896350"/>
            <a:ext cx="4714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IUT AI Student Chapter</a:t>
            </a:r>
            <a:endParaRPr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sp>
        <p:nvSpPr>
          <p:cNvPr id="674" name="Google Shape;674;p50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How can we predict the grade of a student?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We need to know the features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Also the outcome </a:t>
            </a:r>
            <a:endParaRPr/>
          </a:p>
        </p:txBody>
      </p:sp>
      <p:sp>
        <p:nvSpPr>
          <p:cNvPr id="675" name="Google Shape;67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1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 prediction</a:t>
            </a:r>
            <a:endParaRPr/>
          </a:p>
        </p:txBody>
      </p:sp>
      <p:sp>
        <p:nvSpPr>
          <p:cNvPr id="681" name="Google Shape;681;p5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3" name="Google Shape;6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51" y="1063400"/>
            <a:ext cx="6405925" cy="39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Jargon</a:t>
            </a:r>
            <a:endParaRPr/>
          </a:p>
        </p:txBody>
      </p:sp>
      <p:sp>
        <p:nvSpPr>
          <p:cNvPr id="689" name="Google Shape;689;p52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IQ, hours studied, … are </a:t>
            </a:r>
            <a:r>
              <a:rPr i="1" lang="en"/>
              <a:t>Features</a:t>
            </a:r>
            <a:endParaRPr i="1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Grade is called </a:t>
            </a:r>
            <a:r>
              <a:rPr i="1" lang="en"/>
              <a:t>Label </a:t>
            </a:r>
            <a:endParaRPr i="1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dataset is called training set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Features : ‘x’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Labels : ‘y’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Predictions : ‘ŷ’</a:t>
            </a:r>
            <a:endParaRPr/>
          </a:p>
        </p:txBody>
      </p:sp>
      <p:sp>
        <p:nvSpPr>
          <p:cNvPr id="690" name="Google Shape;69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696" name="Google Shape;696;p53"/>
          <p:cNvSpPr txBox="1"/>
          <p:nvPr>
            <p:ph idx="1" type="body"/>
          </p:nvPr>
        </p:nvSpPr>
        <p:spPr>
          <a:xfrm>
            <a:off x="517025" y="3273150"/>
            <a:ext cx="4569000" cy="12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But how to find the best parameters?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_\theta(X) = \theta_1 + \theta_2X_i" id="698" name="Google Shape;698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1181975"/>
            <a:ext cx="3313476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3"/>
          <p:cNvPicPr preferRelativeResize="0"/>
          <p:nvPr/>
        </p:nvPicPr>
        <p:blipFill rotWithShape="1">
          <a:blip r:embed="rId4">
            <a:alphaModFix/>
          </a:blip>
          <a:srcRect b="4443" l="0" r="28576" t="0"/>
          <a:stretch/>
        </p:blipFill>
        <p:spPr>
          <a:xfrm>
            <a:off x="4627150" y="655187"/>
            <a:ext cx="3884051" cy="420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y}_i = \sum_{i=1}^m x_{ij}\theta_j" id="700" name="Google Shape;700;p5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700" y="2525477"/>
            <a:ext cx="2404016" cy="45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y} = X\theta" id="701" name="Google Shape;701;p5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700" y="2980800"/>
            <a:ext cx="1323010" cy="4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3"/>
          <p:cNvSpPr txBox="1"/>
          <p:nvPr>
            <p:ph idx="1" type="body"/>
          </p:nvPr>
        </p:nvSpPr>
        <p:spPr>
          <a:xfrm>
            <a:off x="893700" y="1739571"/>
            <a:ext cx="3384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Prediction :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708" name="Google Shape;708;p54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a.k.a Loss, Objective, Error, Cost, Energy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Mean squared error</a:t>
            </a:r>
            <a:endParaRPr/>
          </a:p>
        </p:txBody>
      </p:sp>
      <p:sp>
        <p:nvSpPr>
          <p:cNvPr id="709" name="Google Shape;70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0" name="Google Shape;7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463" y="3506925"/>
            <a:ext cx="5523076" cy="7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comes from?</a:t>
            </a:r>
            <a:endParaRPr/>
          </a:p>
        </p:txBody>
      </p:sp>
      <p:sp>
        <p:nvSpPr>
          <p:cNvPr id="716" name="Google Shape;716;p5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P(X=x) : Probability Distribution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Let’s work with the Gaussian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8" name="Google Shape;7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13" y="2477840"/>
            <a:ext cx="4184475" cy="244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350" y="3273250"/>
            <a:ext cx="33528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</a:t>
            </a:r>
            <a:endParaRPr/>
          </a:p>
        </p:txBody>
      </p:sp>
      <p:sp>
        <p:nvSpPr>
          <p:cNvPr id="725" name="Google Shape;725;p56"/>
          <p:cNvSpPr txBox="1"/>
          <p:nvPr>
            <p:ph idx="1" type="body"/>
          </p:nvPr>
        </p:nvSpPr>
        <p:spPr>
          <a:xfrm>
            <a:off x="893700" y="10633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Consider we have three data points y= 1 , 0.5, 1.5 and known variance of 1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Let’s guess Theta = 1 or Theta = 2.5?</a:t>
            </a:r>
            <a:endParaRPr sz="2400"/>
          </a:p>
        </p:txBody>
      </p:sp>
      <p:sp>
        <p:nvSpPr>
          <p:cNvPr id="726" name="Google Shape;72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(y_1, y_2, y_3 | \theta) = p(y_1|\theta) p(y_2\theta) p(y_3|\theta)" id="727" name="Google Shape;727;p56" title="MathEquation,#373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451" y="2374950"/>
            <a:ext cx="533708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48" y="2725575"/>
            <a:ext cx="7618701" cy="24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4294967295"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(Cont.)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1063388"/>
            <a:ext cx="7572261" cy="377531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062800" y="4644461"/>
            <a:ext cx="30549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rgbClr val="2185C5"/>
                </a:solidFill>
              </a:rPr>
              <a:t> Facebook – Chatbot Army</a:t>
            </a:r>
            <a:endParaRPr>
              <a:solidFill>
                <a:srgbClr val="2185C5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7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</a:t>
            </a:r>
            <a:endParaRPr/>
          </a:p>
        </p:txBody>
      </p:sp>
      <p:sp>
        <p:nvSpPr>
          <p:cNvPr id="734" name="Google Shape;734;p57"/>
          <p:cNvSpPr txBox="1"/>
          <p:nvPr>
            <p:ph idx="1" type="body"/>
          </p:nvPr>
        </p:nvSpPr>
        <p:spPr>
          <a:xfrm>
            <a:off x="1124750" y="3512642"/>
            <a:ext cx="6462600" cy="12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Objective = to maximize the likelihood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What if we take negative of logarithm?</a:t>
            </a:r>
            <a:endParaRPr sz="2600"/>
          </a:p>
        </p:txBody>
      </p:sp>
      <p:sp>
        <p:nvSpPr>
          <p:cNvPr id="735" name="Google Shape;73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(y|X, \theta, \sigma) = \prod_{i=1}^n p(y_i|x_i, \theta, \sigma) \\&#10;\rightarrow\prod_{i=1}^n (2\pi\sigma^2)^{-1/2} \space e ^{-\frac{1}{2\sigma^2}(y_i - x_i^T\theta)^2} \\&#10;\rightarrow (2\pi\sigma^2)^{-n/2}\space e ^{-\frac{1}{2\sigma^2}\sum_{i=1}^n(y_i - x_i^T\theta)^2}" id="736" name="Google Shape;736;p57" title="MathEquation,#464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38" y="1336152"/>
            <a:ext cx="6000520" cy="22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8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	</a:t>
            </a:r>
            <a:endParaRPr/>
          </a:p>
        </p:txBody>
      </p:sp>
      <p:sp>
        <p:nvSpPr>
          <p:cNvPr id="742" name="Google Shape;742;p58"/>
          <p:cNvSpPr txBox="1"/>
          <p:nvPr>
            <p:ph idx="1" type="body"/>
          </p:nvPr>
        </p:nvSpPr>
        <p:spPr>
          <a:xfrm>
            <a:off x="893700" y="1373600"/>
            <a:ext cx="3678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Minimize J(θ)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Finding the exact answer can be infeasible when number of parameters increase</a:t>
            </a:r>
            <a:endParaRPr/>
          </a:p>
        </p:txBody>
      </p:sp>
      <p:sp>
        <p:nvSpPr>
          <p:cNvPr id="743" name="Google Shape;74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4" name="Google Shape;7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50" y="1315950"/>
            <a:ext cx="55626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9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750" name="Google Shape;750;p59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Start with some initial value for Thetas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Keep changing them to reduce J(θ)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914400" rtl="0" algn="l">
              <a:spcBef>
                <a:spcPts val="600"/>
              </a:spcBef>
              <a:spcAft>
                <a:spcPts val="0"/>
              </a:spcAft>
              <a:buClr>
                <a:srgbClr val="00FF00"/>
              </a:buClr>
              <a:buSzPts val="3000"/>
              <a:buChar char="➔"/>
            </a:pPr>
            <a:r>
              <a:rPr lang="en"/>
              <a:t>T</a:t>
            </a:r>
            <a:r>
              <a:rPr lang="en"/>
              <a:t>ake steps proportional to the negative of the gradient</a:t>
            </a:r>
            <a:endParaRPr/>
          </a:p>
        </p:txBody>
      </p:sp>
      <p:sp>
        <p:nvSpPr>
          <p:cNvPr id="751" name="Google Shape;75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0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757" name="Google Shape;75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8" name="Google Shape;758;p60"/>
          <p:cNvPicPr preferRelativeResize="0"/>
          <p:nvPr/>
        </p:nvPicPr>
        <p:blipFill rotWithShape="1">
          <a:blip r:embed="rId3">
            <a:alphaModFix/>
          </a:blip>
          <a:srcRect b="0" l="0" r="48437" t="0"/>
          <a:stretch/>
        </p:blipFill>
        <p:spPr>
          <a:xfrm>
            <a:off x="4390613" y="1364475"/>
            <a:ext cx="4714874" cy="27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0"/>
          <p:cNvPicPr preferRelativeResize="0"/>
          <p:nvPr/>
        </p:nvPicPr>
        <p:blipFill rotWithShape="1">
          <a:blip r:embed="rId4">
            <a:alphaModFix/>
          </a:blip>
          <a:srcRect b="0" l="0" r="48437" t="0"/>
          <a:stretch/>
        </p:blipFill>
        <p:spPr>
          <a:xfrm>
            <a:off x="0" y="1471900"/>
            <a:ext cx="4714851" cy="25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1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 visualization</a:t>
            </a:r>
            <a:endParaRPr/>
          </a:p>
        </p:txBody>
      </p:sp>
      <p:sp>
        <p:nvSpPr>
          <p:cNvPr id="765" name="Google Shape;765;p6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7" name="Google Shape;7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850" y="1115925"/>
            <a:ext cx="91440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2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𝝰?</a:t>
            </a:r>
            <a:endParaRPr/>
          </a:p>
        </p:txBody>
      </p:sp>
      <p:sp>
        <p:nvSpPr>
          <p:cNvPr id="773" name="Google Shape;773;p62"/>
          <p:cNvSpPr txBox="1"/>
          <p:nvPr>
            <p:ph idx="1" type="body"/>
          </p:nvPr>
        </p:nvSpPr>
        <p:spPr>
          <a:xfrm>
            <a:off x="296225" y="1359500"/>
            <a:ext cx="3003000" cy="3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Learning rate : how big the steps are.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(changing mind more quickly! )</a:t>
            </a:r>
            <a:endParaRPr/>
          </a:p>
        </p:txBody>
      </p:sp>
      <p:sp>
        <p:nvSpPr>
          <p:cNvPr id="774" name="Google Shape;77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learning rate Gif" id="775" name="Google Shape;7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038" y="1140900"/>
            <a:ext cx="5360727" cy="40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3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it fails?</a:t>
            </a:r>
            <a:endParaRPr/>
          </a:p>
        </p:txBody>
      </p:sp>
      <p:sp>
        <p:nvSpPr>
          <p:cNvPr id="781" name="Google Shape;78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2" name="Google Shape;7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425" y="1640025"/>
            <a:ext cx="44291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scaling</a:t>
            </a:r>
            <a:endParaRPr/>
          </a:p>
        </p:txBody>
      </p:sp>
      <p:sp>
        <p:nvSpPr>
          <p:cNvPr id="788" name="Google Shape;788;p64"/>
          <p:cNvSpPr txBox="1"/>
          <p:nvPr>
            <p:ph idx="1" type="body"/>
          </p:nvPr>
        </p:nvSpPr>
        <p:spPr>
          <a:xfrm>
            <a:off x="452075" y="1194950"/>
            <a:ext cx="32151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Consider we have:</a:t>
            </a:r>
            <a:endParaRPr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X1 = price </a:t>
            </a:r>
            <a:r>
              <a:rPr lang="en" sz="1800"/>
              <a:t>[0, 20000000]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X2 = RAM </a:t>
            </a:r>
            <a:r>
              <a:rPr lang="en" sz="2000"/>
              <a:t>[8, 16]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789" name="Google Shape;78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0" name="Google Shape;7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38" y="1063388"/>
            <a:ext cx="54768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4"/>
          <p:cNvSpPr txBox="1"/>
          <p:nvPr/>
        </p:nvSpPr>
        <p:spPr>
          <a:xfrm>
            <a:off x="462450" y="3492275"/>
            <a:ext cx="82191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600"/>
              <a:buFont typeface="Lato"/>
              <a:buChar char="●"/>
            </a:pPr>
            <a:r>
              <a:rPr lang="en" sz="2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Normalization: Divide each feature by max of the feature column.</a:t>
            </a:r>
            <a:endParaRPr sz="2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600"/>
              <a:buFont typeface="Lato"/>
              <a:buChar char="●"/>
            </a:pPr>
            <a:r>
              <a:rPr lang="en" sz="2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Mean Normalization: </a:t>
            </a:r>
            <a:endParaRPr sz="2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frac{x_i - \mu_i}{x_{max}}" id="792" name="Google Shape;792;p64" title="MathEquation,#5b5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900" y="4193550"/>
            <a:ext cx="1039100" cy="76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idx="4294967295"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(Cont.)</a:t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88" y="1215788"/>
            <a:ext cx="492442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2964759" y="4039475"/>
            <a:ext cx="32145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rgbClr val="2185C5"/>
                </a:solidFill>
              </a:rPr>
              <a:t> Twitter – Curated Timelines</a:t>
            </a:r>
            <a:endParaRPr>
              <a:solidFill>
                <a:srgbClr val="2185C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idx="4294967295"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(Cont.)</a:t>
            </a:r>
            <a:endParaRPr/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02" y="994975"/>
            <a:ext cx="7693924" cy="361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1737961" y="4731334"/>
            <a:ext cx="56007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rgbClr val="2185C5"/>
                </a:solidFill>
              </a:rPr>
              <a:t> Google – Neural Networks and ‘Machines That Dream’</a:t>
            </a:r>
            <a:endParaRPr>
              <a:solidFill>
                <a:srgbClr val="2185C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Machine Learning</a:t>
            </a:r>
            <a:r>
              <a:rPr lang="en"/>
              <a:t> is a subfield of computer science that gives “computers the ability to learn without being explicitly programmed.”</a:t>
            </a:r>
            <a:endParaRPr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 more modern definition: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1975" y="2896475"/>
            <a:ext cx="69879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computer program is said to learn from experience E with respect to some class of tasks T and performance measure P, if its performance at tasks in T, as measured by P, improves with experience E.</a:t>
            </a:r>
            <a:endParaRPr i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b="1773" l="16635" r="16635" t="2367"/>
          <a:stretch/>
        </p:blipFill>
        <p:spPr>
          <a:xfrm>
            <a:off x="3047650" y="77925"/>
            <a:ext cx="6096350" cy="501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185350" y="632025"/>
            <a:ext cx="26832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715"/>
                </a:solidFill>
              </a:rPr>
              <a:t>P</a:t>
            </a:r>
            <a:r>
              <a:rPr b="1" lang="en" sz="1800">
                <a:solidFill>
                  <a:srgbClr val="FF9715"/>
                </a:solidFill>
              </a:rPr>
              <a:t>laying Chess</a:t>
            </a:r>
            <a:endParaRPr b="1" sz="1800">
              <a:solidFill>
                <a:srgbClr val="FF971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</a:rPr>
              <a:t>E</a:t>
            </a:r>
            <a:r>
              <a:rPr lang="en"/>
              <a:t> = the experience of playing many games of chess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715"/>
                </a:solidFill>
              </a:rPr>
              <a:t>T</a:t>
            </a:r>
            <a:r>
              <a:rPr lang="en"/>
              <a:t> = the task of playing chess.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715"/>
                </a:solidFill>
              </a:rPr>
              <a:t>P</a:t>
            </a:r>
            <a:r>
              <a:rPr lang="en"/>
              <a:t> = the probability that the program will win the next game.</a:t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cxnSp>
        <p:nvCxnSpPr>
          <p:cNvPr id="255" name="Google Shape;255;p36"/>
          <p:cNvCxnSpPr>
            <a:stCxn id="256" idx="3"/>
          </p:cNvCxnSpPr>
          <p:nvPr/>
        </p:nvCxnSpPr>
        <p:spPr>
          <a:xfrm>
            <a:off x="2057500" y="2222813"/>
            <a:ext cx="1078500" cy="0"/>
          </a:xfrm>
          <a:prstGeom prst="straightConnector1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56" name="Google Shape;256;p36"/>
          <p:cNvSpPr txBox="1"/>
          <p:nvPr/>
        </p:nvSpPr>
        <p:spPr>
          <a:xfrm>
            <a:off x="665200" y="1985663"/>
            <a:ext cx="1392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Training Data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2961775" y="1985663"/>
            <a:ext cx="200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Machine Learning Algorithm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861650" y="3382388"/>
            <a:ext cx="1092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9" name="Google Shape;259;p36"/>
          <p:cNvCxnSpPr>
            <a:endCxn id="260" idx="0"/>
          </p:cNvCxnSpPr>
          <p:nvPr/>
        </p:nvCxnSpPr>
        <p:spPr>
          <a:xfrm>
            <a:off x="3964675" y="2672588"/>
            <a:ext cx="0" cy="709800"/>
          </a:xfrm>
          <a:prstGeom prst="straightConnector1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60" name="Google Shape;260;p36"/>
          <p:cNvSpPr txBox="1"/>
          <p:nvPr/>
        </p:nvSpPr>
        <p:spPr>
          <a:xfrm>
            <a:off x="2961775" y="3382388"/>
            <a:ext cx="200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Learned Model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5974800" y="3382388"/>
            <a:ext cx="1706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Prediction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2" name="Google Shape;262;p36"/>
          <p:cNvCxnSpPr>
            <a:stCxn id="258" idx="3"/>
          </p:cNvCxnSpPr>
          <p:nvPr/>
        </p:nvCxnSpPr>
        <p:spPr>
          <a:xfrm>
            <a:off x="1954550" y="3619538"/>
            <a:ext cx="1213200" cy="0"/>
          </a:xfrm>
          <a:prstGeom prst="straightConnector1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4799025" y="3619538"/>
            <a:ext cx="1092900" cy="0"/>
          </a:xfrm>
          <a:prstGeom prst="straightConnector1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64" name="Google Shape;264;p36"/>
          <p:cNvCxnSpPr/>
          <p:nvPr/>
        </p:nvCxnSpPr>
        <p:spPr>
          <a:xfrm>
            <a:off x="538500" y="2957813"/>
            <a:ext cx="798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5" name="Google Shape;265;p36"/>
          <p:cNvSpPr txBox="1"/>
          <p:nvPr>
            <p:ph idx="4294967295" type="body"/>
          </p:nvPr>
        </p:nvSpPr>
        <p:spPr>
          <a:xfrm>
            <a:off x="6921350" y="2535488"/>
            <a:ext cx="15135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Training Phase</a:t>
            </a:r>
            <a:endParaRPr sz="1400"/>
          </a:p>
        </p:txBody>
      </p:sp>
      <p:sp>
        <p:nvSpPr>
          <p:cNvPr id="266" name="Google Shape;266;p36"/>
          <p:cNvSpPr txBox="1"/>
          <p:nvPr>
            <p:ph idx="4294967295" type="body"/>
          </p:nvPr>
        </p:nvSpPr>
        <p:spPr>
          <a:xfrm>
            <a:off x="6842150" y="2957813"/>
            <a:ext cx="15927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Prediction Phase</a:t>
            </a:r>
            <a:endParaRPr sz="1400"/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